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92" r:id="rId26"/>
    <p:sldId id="296" r:id="rId27"/>
    <p:sldId id="312" r:id="rId28"/>
    <p:sldId id="313" r:id="rId29"/>
    <p:sldId id="314" r:id="rId30"/>
    <p:sldId id="315" r:id="rId3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5" autoAdjust="0"/>
    <p:restoredTop sz="90949"/>
  </p:normalViewPr>
  <p:slideViewPr>
    <p:cSldViewPr snapToGrid="0" snapToObjects="1">
      <p:cViewPr varScale="1">
        <p:scale>
          <a:sx n="107" d="100"/>
          <a:sy n="107" d="100"/>
        </p:scale>
        <p:origin x="9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9.xml"/><Relationship Id="rId2" Type="http://schemas.openxmlformats.org/officeDocument/2006/relationships/slide" Target="slides/slide28.xml"/><Relationship Id="rId1" Type="http://schemas.openxmlformats.org/officeDocument/2006/relationships/slide" Target="slides/slide27.xml"/><Relationship Id="rId4" Type="http://schemas.openxmlformats.org/officeDocument/2006/relationships/slide" Target="slides/slide3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/>
            </a:lvl1pPr>
          </a:lstStyle>
          <a:p>
            <a:endParaRPr lang="en-US" altLang="zh-CN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2E8B0174-EE25-413A-9CA2-EF1D4A3C1FCF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8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D3F5BF-60A7-4B51-8BA2-E4A44A8604C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8DA57-7205-4388-A35E-510C395F2DE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302E03-24E5-4542-954E-454E53F04F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19413-4B05-4076-8982-B881F1689A2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FB532-F0CD-4EC7-8AFF-E35EA43FB1E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C93827-F0D5-4B16-AC7B-711AEA6F52D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63B3BB-F410-425F-BD9C-61D73936B4F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6386E4-B087-4C81-828B-321315EF41B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69A007-86C7-495D-8F6C-E68185055BC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3D89B1-BA79-41B4-818C-345CEAF617D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2CFB67-6427-48D3-97BC-FFBAAF54357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+mn-lt"/>
                <a:ea typeface="宋体" pitchFamily="2" charset="-122"/>
              </a:defRPr>
            </a:lvl1pPr>
          </a:lstStyle>
          <a:p>
            <a:fld id="{01E58AC2-9298-47ED-836E-F7C68D3DB62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fontAlgn="base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file:////var/folders/rs/w01p2xhs3sd6hfq3zp4sqb1r0000gn/T/com.microsoft.Powerpoint/converted_emf.(null)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171700"/>
            <a:ext cx="7772400" cy="1120775"/>
          </a:xfrm>
          <a:noFill/>
        </p:spPr>
        <p:txBody>
          <a:bodyPr/>
          <a:lstStyle/>
          <a:p>
            <a:r>
              <a:rPr lang="en-US" altLang="zh-CN" sz="4000" dirty="0">
                <a:ea typeface="宋体" pitchFamily="2" charset="-122"/>
              </a:rPr>
              <a:t> </a:t>
            </a:r>
            <a:r>
              <a:rPr lang="zh-CN" altLang="en-US" sz="4000" dirty="0">
                <a:solidFill>
                  <a:schemeClr val="accent6"/>
                </a:solidFill>
                <a:ea typeface="宋体" pitchFamily="2" charset="-122"/>
              </a:rPr>
              <a:t>传输层</a:t>
            </a:r>
            <a:br>
              <a:rPr lang="en-US" altLang="zh-CN" sz="4000" dirty="0">
                <a:solidFill>
                  <a:schemeClr val="accent6"/>
                </a:solidFill>
                <a:ea typeface="宋体" pitchFamily="2" charset="-122"/>
              </a:rPr>
            </a:br>
            <a:r>
              <a:rPr lang="en-US" altLang="zh-CN" sz="4000" dirty="0">
                <a:solidFill>
                  <a:schemeClr val="accent6"/>
                </a:solidFill>
                <a:ea typeface="宋体" pitchFamily="2" charset="-122"/>
              </a:rPr>
              <a:t>     (Basic Principles)</a:t>
            </a: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685800" y="339725"/>
            <a:ext cx="7772400" cy="992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r>
              <a:rPr lang="en-US" altLang="zh-CN" sz="48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4800" dirty="0">
                <a:solidFill>
                  <a:schemeClr val="accent6"/>
                </a:solidFill>
                <a:latin typeface="Times New Roman" pitchFamily="18" charset="0"/>
                <a:ea typeface="宋体" pitchFamily="2" charset="-122"/>
              </a:rPr>
              <a:t>Computer Networks</a:t>
            </a:r>
            <a:endParaRPr lang="en-US" altLang="zh-CN" sz="5400" dirty="0">
              <a:solidFill>
                <a:schemeClr val="accent6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2061" name="Object 13"/>
          <p:cNvGraphicFramePr/>
          <p:nvPr/>
        </p:nvGraphicFramePr>
        <p:xfrm>
          <a:off x="358775" y="1379538"/>
          <a:ext cx="8382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lip" r:id="rId3" imgW="6858000" imgH="48895" progId="MS_ClipArt_Gallery.5">
                  <p:embed/>
                </p:oleObj>
              </mc:Choice>
              <mc:Fallback>
                <p:oleObj name="Clip" r:id="rId3" imgW="6858000" imgH="48895" progId="MS_ClipArt_Gallery.5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775" y="1379538"/>
                        <a:ext cx="8382000" cy="76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304800" y="4114800"/>
            <a:ext cx="8305800" cy="2438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</a:pPr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DFE528-5D0A-C047-A78E-22EC69911A0A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270000" y="1270000"/>
            <a:ext cx="25400" cy="38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418E87-D5AD-084A-B052-ECBDE2A00A32}"/>
              </a:ext>
            </a:extLst>
          </p:cNvPr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1270000" y="1270000"/>
            <a:ext cx="254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传输协议的要素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7988" y="1595438"/>
            <a:ext cx="7466012" cy="4957762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编址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建立连接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释放连接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流控制和缓冲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多路复用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崩溃恢复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endParaRPr lang="zh-CN" altLang="en-US" sz="320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传输协议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0675" y="5257800"/>
            <a:ext cx="7553325" cy="838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数据链路层的环境</a:t>
            </a:r>
            <a:endParaRPr lang="en-US" altLang="zh-CN">
              <a:ea typeface="宋体" pitchFamily="2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传输层的环境</a:t>
            </a:r>
          </a:p>
        </p:txBody>
      </p:sp>
      <p:pic>
        <p:nvPicPr>
          <p:cNvPr id="19461" name="Picture 5" descr="6-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875" y="1809750"/>
            <a:ext cx="8412163" cy="2216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编址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TSAPs, NSAPs </a:t>
            </a:r>
            <a:r>
              <a:rPr lang="zh-CN" altLang="en-US">
                <a:ea typeface="宋体" pitchFamily="2" charset="-122"/>
              </a:rPr>
              <a:t>和传输连接</a:t>
            </a:r>
          </a:p>
        </p:txBody>
      </p:sp>
      <p:pic>
        <p:nvPicPr>
          <p:cNvPr id="20485" name="Picture 5" descr="6-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2650" y="1314450"/>
            <a:ext cx="4799013" cy="398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建立连接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1253" y="5516245"/>
            <a:ext cx="6881812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dirty="0">
                <a:ea typeface="宋体" pitchFamily="2" charset="-122"/>
              </a:rPr>
              <a:t>主机</a:t>
            </a:r>
            <a:r>
              <a:rPr lang="en-US" altLang="zh-CN" dirty="0">
                <a:ea typeface="宋体" pitchFamily="2" charset="-122"/>
              </a:rPr>
              <a:t>1</a:t>
            </a:r>
            <a:r>
              <a:rPr lang="zh-CN" altLang="en-US" dirty="0">
                <a:ea typeface="宋体" pitchFamily="2" charset="-122"/>
              </a:rPr>
              <a:t>的用户进程如何与进程</a:t>
            </a:r>
            <a:r>
              <a:rPr lang="en-US" altLang="zh-CN" dirty="0">
                <a:ea typeface="宋体" pitchFamily="2" charset="-122"/>
              </a:rPr>
              <a:t>2</a:t>
            </a:r>
            <a:r>
              <a:rPr lang="zh-CN" altLang="en-US" dirty="0">
                <a:ea typeface="宋体" pitchFamily="2" charset="-122"/>
              </a:rPr>
              <a:t>的时间服务器建立一个连接</a:t>
            </a:r>
          </a:p>
        </p:txBody>
      </p:sp>
      <p:pic>
        <p:nvPicPr>
          <p:cNvPr id="21509" name="Picture 5" descr="6-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179513"/>
            <a:ext cx="6534150" cy="4202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建立连接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342900" y="3925888"/>
            <a:ext cx="8366125" cy="20116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使用三次握手建立连接的三个协议场景</a:t>
            </a:r>
          </a:p>
          <a:p>
            <a:pPr algn="l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(a)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正常的操作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(b)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老的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CONNECTION REQUEST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重复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TPDU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出现了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.  </a:t>
            </a:r>
            <a:br>
              <a:rPr lang="en-US" altLang="zh-CN" sz="2400" dirty="0">
                <a:latin typeface="Times New Roman" pitchFamily="18" charset="0"/>
                <a:ea typeface="宋体" pitchFamily="2" charset="-122"/>
              </a:rPr>
            </a:br>
            <a:r>
              <a:rPr lang="en-US" altLang="zh-CN" sz="2400" dirty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(c)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 CONNECTION REQUEST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重复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TPDU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ACK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重复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TDPU</a:t>
            </a:r>
            <a:r>
              <a:rPr lang="zh-CN" altLang="en-US" sz="2400" dirty="0">
                <a:latin typeface="Times New Roman" pitchFamily="18" charset="0"/>
                <a:ea typeface="宋体" pitchFamily="2" charset="-122"/>
              </a:rPr>
              <a:t>出现了</a:t>
            </a:r>
            <a:r>
              <a:rPr lang="en-US" altLang="zh-CN" sz="2400" dirty="0">
                <a:latin typeface="Times New Roman" pitchFamily="18" charset="0"/>
                <a:ea typeface="宋体" pitchFamily="2" charset="-122"/>
              </a:rPr>
              <a:t>.</a:t>
            </a:r>
          </a:p>
        </p:txBody>
      </p:sp>
      <p:pic>
        <p:nvPicPr>
          <p:cNvPr id="23558" name="Picture 6" descr="6-11"/>
          <p:cNvPicPr>
            <a:picLocks noChangeAspect="1" noChangeArrowheads="1"/>
          </p:cNvPicPr>
          <p:nvPr/>
        </p:nvPicPr>
        <p:blipFill>
          <a:blip r:embed="rId2"/>
          <a:srcRect b="49911"/>
          <a:stretch>
            <a:fillRect/>
          </a:stretch>
        </p:blipFill>
        <p:spPr bwMode="auto">
          <a:xfrm>
            <a:off x="912813" y="1252538"/>
            <a:ext cx="4535487" cy="2236787"/>
          </a:xfrm>
          <a:prstGeom prst="rect">
            <a:avLst/>
          </a:prstGeom>
          <a:noFill/>
        </p:spPr>
      </p:pic>
      <p:pic>
        <p:nvPicPr>
          <p:cNvPr id="23559" name="Picture 7" descr="6-11"/>
          <p:cNvPicPr>
            <a:picLocks noChangeAspect="1" noChangeArrowheads="1"/>
          </p:cNvPicPr>
          <p:nvPr/>
        </p:nvPicPr>
        <p:blipFill>
          <a:blip r:embed="rId2"/>
          <a:srcRect l="22681" t="49484" r="21422"/>
          <a:stretch>
            <a:fillRect/>
          </a:stretch>
        </p:blipFill>
        <p:spPr bwMode="auto">
          <a:xfrm>
            <a:off x="5808663" y="1195388"/>
            <a:ext cx="2535237" cy="22558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释放连接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>
                <a:ea typeface="宋体" pitchFamily="2" charset="-122"/>
              </a:rPr>
              <a:t>粗暴的断开连接会丢失数据</a:t>
            </a:r>
          </a:p>
        </p:txBody>
      </p:sp>
      <p:pic>
        <p:nvPicPr>
          <p:cNvPr id="24581" name="Picture 5" descr="6-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6513" y="1395413"/>
            <a:ext cx="3971925" cy="4016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  <a:sym typeface="+mn-ea"/>
              </a:rPr>
              <a:t>释放连接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>
                <a:ea typeface="宋体" pitchFamily="2" charset="-122"/>
              </a:rPr>
              <a:t>两军问题</a:t>
            </a:r>
          </a:p>
        </p:txBody>
      </p:sp>
      <p:pic>
        <p:nvPicPr>
          <p:cNvPr id="25605" name="Picture 5" descr="6-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5388" y="2062163"/>
            <a:ext cx="6680200" cy="2701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  <a:sym typeface="+mn-ea"/>
              </a:rPr>
              <a:t>释放连接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7310" y="5215255"/>
            <a:ext cx="6470650" cy="134747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>
                <a:ea typeface="宋体" pitchFamily="2" charset="-122"/>
              </a:rPr>
              <a:t>释放连接的四种情况</a:t>
            </a:r>
            <a:r>
              <a:rPr lang="en-US" altLang="zh-CN">
                <a:ea typeface="宋体" pitchFamily="2" charset="-122"/>
              </a:rPr>
              <a:t>  </a:t>
            </a:r>
          </a:p>
          <a:p>
            <a:pPr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一般情况下的三次握手过程</a:t>
            </a:r>
            <a:r>
              <a:rPr lang="en-US" altLang="zh-CN">
                <a:ea typeface="宋体" pitchFamily="2" charset="-122"/>
              </a:rPr>
              <a:t>  </a:t>
            </a:r>
          </a:p>
          <a:p>
            <a:pPr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最后的</a:t>
            </a:r>
            <a:r>
              <a:rPr lang="en-US" altLang="zh-CN">
                <a:ea typeface="宋体" pitchFamily="2" charset="-122"/>
              </a:rPr>
              <a:t>ACK</a:t>
            </a:r>
            <a:r>
              <a:rPr lang="zh-CN" altLang="en-US">
                <a:ea typeface="宋体" pitchFamily="2" charset="-122"/>
              </a:rPr>
              <a:t>丢失了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6-14,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a, b</a:t>
            </a:r>
          </a:p>
        </p:txBody>
      </p:sp>
      <p:pic>
        <p:nvPicPr>
          <p:cNvPr id="26629" name="Picture 5" descr="6-14"/>
          <p:cNvPicPr>
            <a:picLocks noChangeAspect="1" noChangeArrowheads="1"/>
          </p:cNvPicPr>
          <p:nvPr/>
        </p:nvPicPr>
        <p:blipFill>
          <a:blip r:embed="rId2"/>
          <a:srcRect b="51152"/>
          <a:stretch>
            <a:fillRect/>
          </a:stretch>
        </p:blipFill>
        <p:spPr bwMode="auto">
          <a:xfrm>
            <a:off x="697865" y="1083310"/>
            <a:ext cx="7748588" cy="4070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释放连接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425" y="5456555"/>
            <a:ext cx="8137525" cy="838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c)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应答丢失了</a:t>
            </a:r>
            <a:r>
              <a:rPr lang="en-US" altLang="zh-CN">
                <a:ea typeface="宋体" pitchFamily="2" charset="-122"/>
              </a:rPr>
              <a:t>  </a:t>
            </a:r>
          </a:p>
          <a:p>
            <a:pPr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(d)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应答和后续的</a:t>
            </a:r>
            <a:r>
              <a:rPr lang="en-US" altLang="zh-CN">
                <a:ea typeface="宋体" pitchFamily="2" charset="-122"/>
              </a:rPr>
              <a:t>DR</a:t>
            </a:r>
            <a:r>
              <a:rPr lang="zh-CN" altLang="en-US">
                <a:ea typeface="宋体" pitchFamily="2" charset="-122"/>
              </a:rPr>
              <a:t>都丢失了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6-14,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c,d</a:t>
            </a:r>
          </a:p>
        </p:txBody>
      </p:sp>
      <p:pic>
        <p:nvPicPr>
          <p:cNvPr id="27653" name="Picture 5" descr="6-14"/>
          <p:cNvPicPr>
            <a:picLocks noChangeAspect="1" noChangeArrowheads="1"/>
          </p:cNvPicPr>
          <p:nvPr/>
        </p:nvPicPr>
        <p:blipFill>
          <a:blip r:embed="rId2"/>
          <a:srcRect t="50192"/>
          <a:stretch>
            <a:fillRect/>
          </a:stretch>
        </p:blipFill>
        <p:spPr bwMode="auto">
          <a:xfrm>
            <a:off x="733425" y="1006475"/>
            <a:ext cx="7967663" cy="4265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流控制和缓冲</a:t>
            </a:r>
          </a:p>
        </p:txBody>
      </p:sp>
      <p:pic>
        <p:nvPicPr>
          <p:cNvPr id="28677" name="Picture 5" descr="6-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1650" y="1643063"/>
            <a:ext cx="5832475" cy="3349625"/>
          </a:xfrm>
          <a:prstGeom prst="rect">
            <a:avLst/>
          </a:prstGeom>
          <a:noFill/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08293" y="4992688"/>
            <a:ext cx="8758237" cy="1568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a)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  </a:t>
            </a: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链式的固定大小的缓冲区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(b)  </a:t>
            </a: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链式的可变大小的缓冲区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 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altLang="zh-CN" sz="240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(c)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  </a:t>
            </a: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每个连接使用一个大的循环缓冲区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传输层服务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794" y="1310739"/>
            <a:ext cx="8380412" cy="5121275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向上层提供服务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传输服务原语</a:t>
            </a:r>
            <a:endParaRPr lang="en-US" altLang="zh-CN" sz="3200" dirty="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 dirty="0">
                <a:ea typeface="宋体" pitchFamily="2" charset="-122"/>
              </a:rPr>
              <a:t>伯克利套接字</a:t>
            </a:r>
            <a:r>
              <a:rPr lang="en-US" altLang="zh-CN" sz="3200" dirty="0">
                <a:ea typeface="宋体" pitchFamily="2" charset="-122"/>
              </a:rPr>
              <a:t>(Berkeley Sockets)</a:t>
            </a:r>
          </a:p>
          <a:p>
            <a:pPr>
              <a:buFontTx/>
              <a:buChar char="•"/>
            </a:pPr>
            <a:r>
              <a:rPr lang="en-US" altLang="zh-CN" sz="3200" dirty="0">
                <a:ea typeface="宋体" pitchFamily="2" charset="-122"/>
              </a:rPr>
              <a:t>Socket</a:t>
            </a:r>
            <a:r>
              <a:rPr lang="zh-CN" altLang="en-US" sz="3200" dirty="0">
                <a:ea typeface="宋体" pitchFamily="2" charset="-122"/>
              </a:rPr>
              <a:t>编程示例</a:t>
            </a:r>
            <a:r>
              <a:rPr lang="en-US" altLang="zh-CN" sz="3200" dirty="0">
                <a:ea typeface="宋体" pitchFamily="2" charset="-122"/>
              </a:rPr>
              <a:t>: </a:t>
            </a:r>
          </a:p>
          <a:p>
            <a:pPr lvl="1"/>
            <a:r>
              <a:rPr lang="zh-CN" altLang="en-US" sz="2800" dirty="0">
                <a:ea typeface="宋体" pitchFamily="2" charset="-122"/>
              </a:rPr>
              <a:t>一个</a:t>
            </a:r>
            <a:r>
              <a:rPr lang="en-US" altLang="zh-CN" sz="2800" dirty="0">
                <a:ea typeface="宋体" pitchFamily="2" charset="-122"/>
              </a:rPr>
              <a:t>Internet</a:t>
            </a:r>
            <a:r>
              <a:rPr lang="zh-CN" altLang="en-US" sz="2800" dirty="0">
                <a:ea typeface="宋体" pitchFamily="2" charset="-122"/>
              </a:rPr>
              <a:t>文件服务器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itchFamily="2" charset="-122"/>
              </a:rPr>
              <a:t>多路</a:t>
            </a:r>
            <a:r>
              <a:rPr lang="zh-Hans" altLang="en-US" dirty="0">
                <a:ea typeface="宋体" pitchFamily="2" charset="-122"/>
              </a:rPr>
              <a:t>复用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>
                <a:solidFill>
                  <a:schemeClr val="accent2"/>
                </a:solidFill>
                <a:ea typeface="宋体" pitchFamily="2" charset="-122"/>
              </a:rPr>
              <a:t>(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a)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向上多路复用</a:t>
            </a:r>
            <a:r>
              <a:rPr lang="en-US" altLang="zh-CN">
                <a:ea typeface="宋体" pitchFamily="2" charset="-122"/>
              </a:rPr>
              <a:t>  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zh-CN" altLang="en-US">
                <a:ea typeface="宋体" pitchFamily="2" charset="-122"/>
              </a:rPr>
              <a:t>向下多路复用</a:t>
            </a:r>
          </a:p>
        </p:txBody>
      </p:sp>
      <p:pic>
        <p:nvPicPr>
          <p:cNvPr id="29701" name="Picture 5" descr="6-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489075"/>
            <a:ext cx="7440613" cy="3614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崩溃恢复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CN" altLang="en-US">
                <a:ea typeface="宋体" pitchFamily="2" charset="-122"/>
              </a:rPr>
              <a:t>客户和服务器策略的不同组合</a:t>
            </a:r>
          </a:p>
        </p:txBody>
      </p:sp>
      <p:pic>
        <p:nvPicPr>
          <p:cNvPr id="31751" name="Picture 7" descr="6-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00" y="1597025"/>
            <a:ext cx="7615238" cy="3543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一个简单的传输协议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825" y="1637030"/>
            <a:ext cx="8475980" cy="2529840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600">
                <a:ea typeface="宋体" pitchFamily="2" charset="-122"/>
              </a:rPr>
              <a:t>服务原语示例</a:t>
            </a:r>
            <a:endParaRPr lang="en-US" altLang="zh-CN" sz="36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600">
                <a:ea typeface="宋体" pitchFamily="2" charset="-122"/>
              </a:rPr>
              <a:t>传输实体示例</a:t>
            </a:r>
            <a:endParaRPr lang="en-US" altLang="zh-CN" sz="36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600">
                <a:ea typeface="宋体" pitchFamily="2" charset="-122"/>
              </a:rPr>
              <a:t>传输实体作为一个有限状态机的示例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传输实体示例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15865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>
                <a:ea typeface="宋体" pitchFamily="2" charset="-122"/>
              </a:rPr>
              <a:t>本例中用到的网络层分组</a:t>
            </a:r>
          </a:p>
        </p:txBody>
      </p:sp>
      <p:pic>
        <p:nvPicPr>
          <p:cNvPr id="33797" name="Picture 5" descr="6-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638" y="2193925"/>
            <a:ext cx="7107237" cy="2455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  <a:sym typeface="+mn-ea"/>
              </a:rPr>
              <a:t>传输实体示例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8" y="1504950"/>
            <a:ext cx="9212262" cy="504825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>
                <a:ea typeface="宋体" pitchFamily="2" charset="-122"/>
              </a:rPr>
              <a:t>每个连接总是处于以下</a:t>
            </a:r>
            <a:r>
              <a:rPr lang="en-US" altLang="zh-CN">
                <a:ea typeface="宋体" pitchFamily="2" charset="-122"/>
              </a:rPr>
              <a:t>7</a:t>
            </a:r>
            <a:r>
              <a:rPr lang="zh-CN" altLang="en-US">
                <a:ea typeface="宋体" pitchFamily="2" charset="-122"/>
              </a:rPr>
              <a:t>种状态之一</a:t>
            </a:r>
            <a:r>
              <a:rPr lang="en-US" altLang="zh-CN">
                <a:ea typeface="宋体" pitchFamily="2" charset="-122"/>
              </a:rPr>
              <a:t>: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Idle – </a:t>
            </a:r>
            <a:r>
              <a:rPr lang="zh-CN" altLang="en-US">
                <a:ea typeface="宋体" pitchFamily="2" charset="-122"/>
              </a:rPr>
              <a:t>连接还没有建立</a:t>
            </a:r>
            <a:r>
              <a:rPr lang="en-US" altLang="zh-CN">
                <a:ea typeface="宋体" pitchFamily="2" charset="-122"/>
              </a:rPr>
              <a:t>.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Waiting – CONNECT </a:t>
            </a:r>
            <a:r>
              <a:rPr lang="zh-CN" altLang="en-US">
                <a:ea typeface="宋体" pitchFamily="2" charset="-122"/>
              </a:rPr>
              <a:t>已经被执行，</a:t>
            </a:r>
            <a:r>
              <a:rPr lang="en-US" altLang="zh-CN">
                <a:ea typeface="宋体" pitchFamily="2" charset="-122"/>
              </a:rPr>
              <a:t>CALL REQUEST </a:t>
            </a:r>
            <a:r>
              <a:rPr lang="zh-CN" altLang="en-US">
                <a:ea typeface="宋体" pitchFamily="2" charset="-122"/>
              </a:rPr>
              <a:t>已送出</a:t>
            </a:r>
            <a:endParaRPr lang="en-US" altLang="zh-CN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Queued – CALL REQUEST </a:t>
            </a:r>
            <a:r>
              <a:rPr lang="zh-CN" altLang="en-US">
                <a:ea typeface="宋体" pitchFamily="2" charset="-122"/>
              </a:rPr>
              <a:t>已经到达</a:t>
            </a:r>
            <a:r>
              <a:rPr lang="en-US" altLang="zh-CN">
                <a:ea typeface="宋体" pitchFamily="2" charset="-122"/>
              </a:rPr>
              <a:t>; </a:t>
            </a:r>
            <a:r>
              <a:rPr lang="zh-CN" altLang="en-US">
                <a:ea typeface="宋体" pitchFamily="2" charset="-122"/>
              </a:rPr>
              <a:t>还没有 </a:t>
            </a:r>
            <a:r>
              <a:rPr lang="en-US" altLang="zh-CN">
                <a:ea typeface="宋体" pitchFamily="2" charset="-122"/>
              </a:rPr>
              <a:t>LISTEN.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Established – </a:t>
            </a:r>
            <a:r>
              <a:rPr lang="zh-CN" altLang="en-US">
                <a:ea typeface="宋体" pitchFamily="2" charset="-122"/>
              </a:rPr>
              <a:t>连接已经建立</a:t>
            </a: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Sending – </a:t>
            </a:r>
            <a:r>
              <a:rPr lang="zh-CN" altLang="en-US">
                <a:ea typeface="宋体" pitchFamily="2" charset="-122"/>
              </a:rPr>
              <a:t>用户正在等待发送分组许可</a:t>
            </a:r>
            <a:endParaRPr lang="en-US" altLang="zh-CN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Receiving – RECEIVE</a:t>
            </a:r>
            <a:r>
              <a:rPr lang="zh-CN" altLang="en-US">
                <a:ea typeface="宋体" pitchFamily="2" charset="-122"/>
              </a:rPr>
              <a:t>已经完成</a:t>
            </a:r>
            <a:endParaRPr lang="en-US" altLang="zh-CN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>
                <a:ea typeface="宋体" pitchFamily="2" charset="-122"/>
              </a:rPr>
              <a:t>DISCONNECTING – </a:t>
            </a:r>
            <a:r>
              <a:rPr lang="zh-CN" altLang="en-US">
                <a:ea typeface="宋体" pitchFamily="2" charset="-122"/>
              </a:rPr>
              <a:t>在本地，</a:t>
            </a:r>
            <a:r>
              <a:rPr lang="en-US" altLang="zh-CN">
                <a:ea typeface="宋体" pitchFamily="2" charset="-122"/>
              </a:rPr>
              <a:t>DISCONNECT</a:t>
            </a:r>
            <a:r>
              <a:rPr lang="zh-CN" altLang="en-US">
                <a:ea typeface="宋体" pitchFamily="2" charset="-122"/>
              </a:rPr>
              <a:t>已经完成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>
                <a:ea typeface="宋体" pitchFamily="2" charset="-122"/>
              </a:rPr>
              <a:t>有限状态机示例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338773" y="5611813"/>
            <a:ext cx="8253412" cy="829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协议示例的图形表示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(</a:t>
            </a: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为了简化，那些保持状态不变的迁移被省略掉了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)</a:t>
            </a:r>
          </a:p>
        </p:txBody>
      </p:sp>
      <p:pic>
        <p:nvPicPr>
          <p:cNvPr id="44039" name="Picture 7" descr="6-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858838"/>
            <a:ext cx="4313238" cy="4752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实时传输协议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RTP</a:t>
            </a:r>
            <a:r>
              <a:rPr lang="zh-CN" altLang="en-US">
                <a:ea typeface="宋体" pitchFamily="2" charset="-122"/>
              </a:rPr>
              <a:t>头</a:t>
            </a:r>
            <a:endParaRPr lang="en-US" altLang="zh-CN">
              <a:ea typeface="宋体" pitchFamily="2" charset="-122"/>
            </a:endParaRPr>
          </a:p>
        </p:txBody>
      </p:sp>
      <p:pic>
        <p:nvPicPr>
          <p:cNvPr id="48135" name="Picture 7" descr="6-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1689100"/>
            <a:ext cx="7646987" cy="3324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性能问题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950" y="1550988"/>
            <a:ext cx="8782050" cy="5002212"/>
          </a:xfrm>
        </p:spPr>
        <p:txBody>
          <a:bodyPr/>
          <a:lstStyle/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计算机网络中的性能问题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测量网络性能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具有更好性能的系统设计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快速的</a:t>
            </a:r>
            <a:r>
              <a:rPr lang="en-US" altLang="zh-CN" sz="3200">
                <a:ea typeface="宋体" pitchFamily="2" charset="-122"/>
              </a:rPr>
              <a:t>TPDU</a:t>
            </a:r>
            <a:r>
              <a:rPr lang="zh-CN" altLang="en-US" sz="3200">
                <a:ea typeface="宋体" pitchFamily="2" charset="-122"/>
              </a:rPr>
              <a:t>处理</a:t>
            </a:r>
            <a:endParaRPr lang="en-US" altLang="zh-CN" sz="3200">
              <a:ea typeface="宋体" pitchFamily="2" charset="-122"/>
            </a:endParaRPr>
          </a:p>
          <a:p>
            <a:pPr>
              <a:buFontTx/>
              <a:buChar char="•"/>
            </a:pPr>
            <a:r>
              <a:rPr lang="zh-CN" altLang="en-US" sz="3200">
                <a:ea typeface="宋体" pitchFamily="2" charset="-122"/>
              </a:rPr>
              <a:t>未来高性能网络的协议</a:t>
            </a:r>
            <a:endParaRPr lang="en-US" altLang="zh-CN" sz="320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>
                <a:ea typeface="宋体" pitchFamily="2" charset="-122"/>
              </a:rPr>
              <a:t>计算机网络中的性能问题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065" y="5300980"/>
            <a:ext cx="8865870" cy="1424305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zh-CN" altLang="en-US">
                <a:ea typeface="宋体" pitchFamily="2" charset="-122"/>
              </a:rPr>
              <a:t>从圣地亚哥向波士顿传送</a:t>
            </a:r>
            <a:r>
              <a:rPr lang="en-US" altLang="zh-CN">
                <a:ea typeface="宋体" pitchFamily="2" charset="-122"/>
              </a:rPr>
              <a:t>1</a:t>
            </a:r>
            <a:r>
              <a:rPr lang="zh-CN" altLang="en-US">
                <a:ea typeface="宋体" pitchFamily="2" charset="-122"/>
              </a:rPr>
              <a:t>兆位数据的状态</a:t>
            </a:r>
            <a:endParaRPr lang="en-US" altLang="zh-CN">
              <a:ea typeface="宋体" pitchFamily="2" charset="-122"/>
            </a:endParaRP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(a)</a:t>
            </a:r>
            <a:r>
              <a:rPr lang="en-US" altLang="zh-CN">
                <a:ea typeface="宋体" pitchFamily="2" charset="-122"/>
              </a:rPr>
              <a:t> t = 0</a:t>
            </a:r>
            <a:r>
              <a:rPr lang="zh-CN" altLang="en-US">
                <a:ea typeface="宋体" pitchFamily="2" charset="-122"/>
              </a:rPr>
              <a:t>时刻</a:t>
            </a:r>
            <a:r>
              <a:rPr lang="en-US" altLang="zh-CN">
                <a:ea typeface="宋体" pitchFamily="2" charset="-122"/>
              </a:rPr>
              <a:t>  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(b)</a:t>
            </a:r>
            <a:r>
              <a:rPr lang="en-US" altLang="zh-CN">
                <a:ea typeface="宋体" pitchFamily="2" charset="-122"/>
              </a:rPr>
              <a:t>500 </a:t>
            </a:r>
            <a:r>
              <a:rPr lang="el-GR">
                <a:cs typeface="Times New Roman" pitchFamily="18" charset="0"/>
              </a:rPr>
              <a:t>μ</a:t>
            </a:r>
            <a:r>
              <a:rPr lang="en-US" altLang="zh-CN">
                <a:ea typeface="宋体" pitchFamily="2" charset="-122"/>
              </a:rPr>
              <a:t>s</a:t>
            </a:r>
            <a:r>
              <a:rPr lang="zh-CN" altLang="en-US">
                <a:ea typeface="宋体" pitchFamily="2" charset="-122"/>
              </a:rPr>
              <a:t>以后</a:t>
            </a:r>
            <a:r>
              <a:rPr lang="en-US" altLang="zh-CN">
                <a:ea typeface="宋体" pitchFamily="2" charset="-122"/>
              </a:rPr>
              <a:t>,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(c)</a:t>
            </a:r>
            <a:r>
              <a:rPr lang="en-US" altLang="zh-CN">
                <a:ea typeface="宋体" pitchFamily="2" charset="-122"/>
              </a:rPr>
              <a:t> 20ms</a:t>
            </a:r>
            <a:r>
              <a:rPr lang="zh-CN" altLang="en-US">
                <a:ea typeface="宋体" pitchFamily="2" charset="-122"/>
              </a:rPr>
              <a:t>以后</a:t>
            </a:r>
            <a:r>
              <a:rPr lang="en-US" altLang="zh-CN">
                <a:ea typeface="宋体" pitchFamily="2" charset="-122"/>
              </a:rPr>
              <a:t>,  </a:t>
            </a:r>
            <a:r>
              <a:rPr lang="en-US" altLang="zh-CN">
                <a:solidFill>
                  <a:schemeClr val="accent2"/>
                </a:solidFill>
                <a:ea typeface="宋体" pitchFamily="2" charset="-122"/>
              </a:rPr>
              <a:t>(d)</a:t>
            </a:r>
            <a:r>
              <a:rPr lang="en-US" altLang="zh-CN">
                <a:ea typeface="宋体" pitchFamily="2" charset="-122"/>
              </a:rPr>
              <a:t> 40ms</a:t>
            </a:r>
            <a:r>
              <a:rPr lang="zh-CN" altLang="en-US">
                <a:ea typeface="宋体" pitchFamily="2" charset="-122"/>
              </a:rPr>
              <a:t>以后</a:t>
            </a:r>
            <a:endParaRPr lang="zh-CN" altLang="en-US"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66565" name="Picture 5" descr="6-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5928" y="961390"/>
            <a:ext cx="5730875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网络性能的测量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875" y="2093913"/>
            <a:ext cx="8747125" cy="4459287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>
                <a:ea typeface="宋体" pitchFamily="2" charset="-122"/>
              </a:rPr>
              <a:t>用来改善网络性能的基本循环具有以下步骤</a:t>
            </a:r>
            <a:endParaRPr lang="en-US" altLang="zh-CN" sz="280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zh-CN" altLang="en-US" sz="2800">
                <a:ea typeface="宋体" pitchFamily="2" charset="-122"/>
              </a:rPr>
              <a:t>测量相关的网络参数和性能</a:t>
            </a:r>
            <a:endParaRPr lang="en-US" altLang="zh-CN" sz="280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zh-CN" altLang="en-US" sz="2800">
                <a:ea typeface="宋体" pitchFamily="2" charset="-122"/>
              </a:rPr>
              <a:t>试图理解当前的网络状况</a:t>
            </a:r>
            <a:endParaRPr lang="en-US" altLang="zh-CN" sz="280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zh-CN" altLang="en-US" sz="2800">
                <a:ea typeface="宋体" pitchFamily="2" charset="-122"/>
              </a:rPr>
              <a:t>改变一个参数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向上层提供服务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zh-Hans" altLang="en-US" dirty="0">
                <a:ea typeface="宋体" pitchFamily="2" charset="-122"/>
              </a:rPr>
              <a:t>网络层，传输层和应用层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9221" name="Picture 5" descr="6-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1596073"/>
            <a:ext cx="7221538" cy="36655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具有更好性能的系统设计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0688" y="1371600"/>
            <a:ext cx="8723312" cy="51816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dirty="0">
                <a:ea typeface="宋体" pitchFamily="2" charset="-122"/>
              </a:rPr>
              <a:t>规则：</a:t>
            </a:r>
            <a:endParaRPr lang="en-US" altLang="zh-CN" sz="2800" dirty="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sz="2800" dirty="0">
                <a:ea typeface="宋体" pitchFamily="2" charset="-122"/>
              </a:rPr>
              <a:t>CPU</a:t>
            </a:r>
            <a:r>
              <a:rPr lang="zh-CN" altLang="en-US" sz="2800" dirty="0">
                <a:ea typeface="宋体" pitchFamily="2" charset="-122"/>
              </a:rPr>
              <a:t>速度比网络速度更加重要</a:t>
            </a:r>
            <a:endParaRPr lang="en-US" altLang="zh-CN" sz="2800" dirty="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zh-CN" altLang="en-US" sz="2800" dirty="0">
                <a:ea typeface="宋体" pitchFamily="2" charset="-122"/>
              </a:rPr>
              <a:t>减少分组的数量可以减少软件开销</a:t>
            </a:r>
            <a:endParaRPr lang="en-US" altLang="zh-CN" sz="2800" dirty="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zh-CN" altLang="en-US" sz="2800" dirty="0">
                <a:ea typeface="宋体" pitchFamily="2" charset="-122"/>
              </a:rPr>
              <a:t>使环境切换次数减少到最小</a:t>
            </a:r>
            <a:endParaRPr lang="en-US" altLang="zh-CN" sz="2800" dirty="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zh-CN" altLang="en-US" sz="2800" dirty="0">
                <a:ea typeface="宋体" pitchFamily="2" charset="-122"/>
              </a:rPr>
              <a:t>使复制操作的次数减少到最小</a:t>
            </a:r>
            <a:endParaRPr lang="en-US" altLang="zh-CN" sz="2800" dirty="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zh-CN" altLang="en-US" sz="2800" dirty="0">
                <a:ea typeface="宋体" pitchFamily="2" charset="-122"/>
              </a:rPr>
              <a:t>购买更多的带宽，但无法要求更低的延迟</a:t>
            </a:r>
            <a:endParaRPr lang="en-US" altLang="zh-CN" sz="2800" dirty="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zh-CN" altLang="en-US" sz="2800" dirty="0">
                <a:ea typeface="宋体" pitchFamily="2" charset="-122"/>
              </a:rPr>
              <a:t>应该想办法避免拥塞，而不是从拥塞中恢复</a:t>
            </a:r>
            <a:endParaRPr lang="en-US" altLang="zh-CN" sz="2800" dirty="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zh-CN" altLang="en-US" sz="2800" dirty="0">
                <a:ea typeface="宋体" pitchFamily="2" charset="-122"/>
              </a:rPr>
              <a:t>避免超时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传输服务原语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244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>
                <a:ea typeface="宋体" pitchFamily="2" charset="-122"/>
              </a:rPr>
              <a:t>一个简单传输服务的原语</a:t>
            </a:r>
          </a:p>
        </p:txBody>
      </p:sp>
      <p:pic>
        <p:nvPicPr>
          <p:cNvPr id="10245" name="Picture 5" descr="6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2143125"/>
            <a:ext cx="776605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传输服务原语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TPDU,</a:t>
            </a:r>
            <a:r>
              <a:rPr lang="zh-CN" altLang="en-US">
                <a:ea typeface="宋体" pitchFamily="2" charset="-122"/>
              </a:rPr>
              <a:t>分组和帧的嵌套关系</a:t>
            </a:r>
            <a:endParaRPr lang="en-US" altLang="zh-CN">
              <a:ea typeface="宋体" pitchFamily="2" charset="-122"/>
            </a:endParaRPr>
          </a:p>
        </p:txBody>
      </p:sp>
      <p:pic>
        <p:nvPicPr>
          <p:cNvPr id="11269" name="Picture 5" descr="6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363" y="2162175"/>
            <a:ext cx="8423275" cy="2533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  <a:sym typeface="+mn-ea"/>
              </a:rPr>
              <a:t>传输服务原语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12738" y="5160963"/>
            <a:ext cx="8531225" cy="13836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一个简单的连接管理方案</a:t>
            </a:r>
          </a:p>
          <a:p>
            <a:pPr algn="ctr"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（因分组到达而引起的迁移用斜体字标注，实线显示了客户的状态序列，虚线显示了服务器的状态序列）</a:t>
            </a:r>
          </a:p>
        </p:txBody>
      </p:sp>
      <p:pic>
        <p:nvPicPr>
          <p:cNvPr id="13318" name="Picture 6" descr="6-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9175" y="1303338"/>
            <a:ext cx="4641850" cy="36179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itchFamily="2" charset="-122"/>
              </a:rPr>
              <a:t>伯克利套接字</a:t>
            </a:r>
            <a:r>
              <a:rPr lang="en-US" altLang="zh-CN">
                <a:ea typeface="宋体" pitchFamily="2" charset="-122"/>
              </a:rPr>
              <a:t>(Berkeley Sockets)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16500"/>
            <a:ext cx="91440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TCP</a:t>
            </a:r>
            <a:r>
              <a:rPr lang="zh-CN" altLang="en-US">
                <a:ea typeface="宋体" pitchFamily="2" charset="-122"/>
              </a:rPr>
              <a:t>的套接字原语</a:t>
            </a:r>
            <a:endParaRPr lang="en-US" altLang="zh-CN">
              <a:ea typeface="宋体" pitchFamily="2" charset="-122"/>
            </a:endParaRPr>
          </a:p>
        </p:txBody>
      </p:sp>
      <p:pic>
        <p:nvPicPr>
          <p:cNvPr id="12293" name="Picture 5" descr="6-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5538" y="1982788"/>
            <a:ext cx="6938962" cy="2871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429000" cy="3181350"/>
          </a:xfrm>
        </p:spPr>
        <p:txBody>
          <a:bodyPr/>
          <a:lstStyle/>
          <a:p>
            <a:r>
              <a:rPr lang="en-US" altLang="zh-CN" sz="4000">
                <a:ea typeface="宋体" pitchFamily="2" charset="-122"/>
                <a:sym typeface="+mn-ea"/>
              </a:rPr>
              <a:t>Socket</a:t>
            </a:r>
            <a:r>
              <a:rPr lang="zh-CN" altLang="en-US" sz="4000">
                <a:ea typeface="宋体" pitchFamily="2" charset="-122"/>
                <a:sym typeface="+mn-ea"/>
              </a:rPr>
              <a:t>编程示例</a:t>
            </a:r>
            <a:r>
              <a:rPr lang="en-US" altLang="zh-CN" sz="4000">
                <a:ea typeface="宋体" pitchFamily="2" charset="-122"/>
                <a:sym typeface="+mn-ea"/>
              </a:rPr>
              <a:t>: </a:t>
            </a:r>
            <a:br>
              <a:rPr lang="en-US" altLang="zh-CN" sz="4000">
                <a:ea typeface="宋体" pitchFamily="2" charset="-122"/>
              </a:rPr>
            </a:br>
            <a:r>
              <a:rPr lang="zh-CN" altLang="en-US" sz="4000">
                <a:ea typeface="宋体" pitchFamily="2" charset="-122"/>
                <a:sym typeface="+mn-ea"/>
              </a:rPr>
              <a:t>一个</a:t>
            </a:r>
            <a:r>
              <a:rPr lang="en-US" altLang="zh-CN" sz="4000">
                <a:ea typeface="宋体" pitchFamily="2" charset="-122"/>
                <a:sym typeface="+mn-ea"/>
              </a:rPr>
              <a:t>Internet</a:t>
            </a:r>
            <a:r>
              <a:rPr lang="zh-CN" altLang="en-US" sz="4000">
                <a:ea typeface="宋体" pitchFamily="2" charset="-122"/>
                <a:sym typeface="+mn-ea"/>
              </a:rPr>
              <a:t>文件服务器</a:t>
            </a:r>
            <a:endParaRPr lang="en-US" altLang="zh-CN" sz="4000">
              <a:ea typeface="宋体" pitchFamily="2" charset="-122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08400" y="3081338"/>
            <a:ext cx="8763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itchFamily="18" charset="0"/>
                <a:ea typeface="宋体" pitchFamily="2" charset="-122"/>
              </a:rPr>
              <a:t>6-6-1</a:t>
            </a:r>
          </a:p>
        </p:txBody>
      </p:sp>
      <p:pic>
        <p:nvPicPr>
          <p:cNvPr id="14341" name="Picture 5" descr="6-6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228600"/>
            <a:ext cx="50292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502025" cy="3379788"/>
          </a:xfrm>
        </p:spPr>
        <p:txBody>
          <a:bodyPr/>
          <a:lstStyle/>
          <a:p>
            <a:r>
              <a:rPr lang="en-US" altLang="zh-CN" sz="4000">
                <a:ea typeface="宋体" pitchFamily="2" charset="-122"/>
                <a:sym typeface="+mn-ea"/>
              </a:rPr>
              <a:t>Socket</a:t>
            </a:r>
            <a:r>
              <a:rPr lang="zh-CN" altLang="en-US" sz="4000">
                <a:ea typeface="宋体" pitchFamily="2" charset="-122"/>
                <a:sym typeface="+mn-ea"/>
              </a:rPr>
              <a:t>编程示例</a:t>
            </a:r>
            <a:r>
              <a:rPr lang="en-US" altLang="zh-CN" sz="4000">
                <a:ea typeface="宋体" pitchFamily="2" charset="-122"/>
                <a:sym typeface="+mn-ea"/>
              </a:rPr>
              <a:t>: </a:t>
            </a:r>
            <a:br>
              <a:rPr lang="en-US" altLang="zh-CN" sz="4000">
                <a:ea typeface="宋体" pitchFamily="2" charset="-122"/>
              </a:rPr>
            </a:br>
            <a:r>
              <a:rPr lang="zh-CN" altLang="en-US" sz="4000">
                <a:ea typeface="宋体" pitchFamily="2" charset="-122"/>
                <a:sym typeface="+mn-ea"/>
              </a:rPr>
              <a:t>一个</a:t>
            </a:r>
            <a:r>
              <a:rPr lang="en-US" altLang="zh-CN" sz="4000">
                <a:ea typeface="宋体" pitchFamily="2" charset="-122"/>
                <a:sym typeface="+mn-ea"/>
              </a:rPr>
              <a:t>Internet</a:t>
            </a:r>
            <a:r>
              <a:rPr lang="zh-CN" altLang="en-US" sz="4000">
                <a:ea typeface="宋体" pitchFamily="2" charset="-122"/>
                <a:sym typeface="+mn-ea"/>
              </a:rPr>
              <a:t>文件服务器</a:t>
            </a:r>
            <a:endParaRPr lang="en-US" altLang="zh-CN" sz="4000">
              <a:ea typeface="宋体" pitchFamily="2" charset="-122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519738"/>
            <a:ext cx="3094038" cy="133826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CN">
                <a:ea typeface="宋体" pitchFamily="2" charset="-122"/>
              </a:rPr>
              <a:t>Server code using sockets.</a:t>
            </a:r>
          </a:p>
        </p:txBody>
      </p:sp>
      <p:pic>
        <p:nvPicPr>
          <p:cNvPr id="15365" name="Picture 5" descr="6-6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5763" y="171450"/>
            <a:ext cx="4679950" cy="6510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11</TotalTime>
  <Words>668</Words>
  <Application>Microsoft Macintosh PowerPoint</Application>
  <PresentationFormat>全屏显示(4:3)</PresentationFormat>
  <Paragraphs>103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宋体</vt:lpstr>
      <vt:lpstr>Arial</vt:lpstr>
      <vt:lpstr>Times New Roman</vt:lpstr>
      <vt:lpstr>Tannenbaum</vt:lpstr>
      <vt:lpstr>Clip</vt:lpstr>
      <vt:lpstr> 传输层      (Basic Principles)</vt:lpstr>
      <vt:lpstr>传输层服务</vt:lpstr>
      <vt:lpstr>向上层提供服务</vt:lpstr>
      <vt:lpstr>传输服务原语</vt:lpstr>
      <vt:lpstr>传输服务原语</vt:lpstr>
      <vt:lpstr>传输服务原语</vt:lpstr>
      <vt:lpstr>伯克利套接字(Berkeley Sockets)</vt:lpstr>
      <vt:lpstr>Socket编程示例:  一个Internet文件服务器</vt:lpstr>
      <vt:lpstr>Socket编程示例:  一个Internet文件服务器</vt:lpstr>
      <vt:lpstr>传输协议的要素</vt:lpstr>
      <vt:lpstr>传输协议</vt:lpstr>
      <vt:lpstr>编址</vt:lpstr>
      <vt:lpstr>建立连接</vt:lpstr>
      <vt:lpstr>建立连接</vt:lpstr>
      <vt:lpstr>释放连接</vt:lpstr>
      <vt:lpstr>释放连接</vt:lpstr>
      <vt:lpstr>释放连接</vt:lpstr>
      <vt:lpstr>释放连接</vt:lpstr>
      <vt:lpstr>流控制和缓冲</vt:lpstr>
      <vt:lpstr>多路复用</vt:lpstr>
      <vt:lpstr>崩溃恢复</vt:lpstr>
      <vt:lpstr>一个简单的传输协议</vt:lpstr>
      <vt:lpstr>传输实体示例</vt:lpstr>
      <vt:lpstr>传输实体示例</vt:lpstr>
      <vt:lpstr>有限状态机示例</vt:lpstr>
      <vt:lpstr>实时传输协议</vt:lpstr>
      <vt:lpstr>性能问题</vt:lpstr>
      <vt:lpstr>计算机网络中的性能问题</vt:lpstr>
      <vt:lpstr>网络性能的测量</vt:lpstr>
      <vt:lpstr>具有更好性能的系统设计</vt:lpstr>
    </vt:vector>
  </TitlesOfParts>
  <Company>East Texas Data Service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Transport Layer</dc:title>
  <dc:creator>Steve Armstrong</dc:creator>
  <cp:lastModifiedBy>李 宜柄</cp:lastModifiedBy>
  <cp:revision>70</cp:revision>
  <dcterms:created xsi:type="dcterms:W3CDTF">2019-10-11T01:42:05Z</dcterms:created>
  <dcterms:modified xsi:type="dcterms:W3CDTF">2019-10-16T06:48:25Z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